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33"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75" r:id="rId35"/>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6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10/29/2016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36218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5772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17955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4746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163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9083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87729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420173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67191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21302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132936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359271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413513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311291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1631277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164610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3160920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173826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11701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1203748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1850641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330085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38857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611011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50069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16429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2914995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146530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146331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42889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30572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66472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8310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95762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THE LIFE OF CHRIST</a:t>
            </a:r>
          </a:p>
        </p:txBody>
      </p:sp>
    </p:spTree>
    <p:extLst>
      <p:ext uri="{BB962C8B-B14F-4D97-AF65-F5344CB8AC3E}">
        <p14:creationId xmlns:p14="http://schemas.microsoft.com/office/powerpoint/2010/main" val="37501040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Hebrews 5:7 who, in the days of His flesh, when He had offered up prayers and supplications, with vehement cries and tears to Him who was able to save Him from death, and was heard because of His godly fear,  </a:t>
            </a:r>
            <a:r>
              <a:rPr lang="en-US" baseline="30000"/>
              <a:t>8</a:t>
            </a:r>
            <a:r>
              <a:rPr lang="en-US"/>
              <a:t> though He was a Son, </a:t>
            </a:r>
            <a:r>
              <a:rPr lang="en-US" i="1"/>
              <a:t>yet </a:t>
            </a:r>
            <a:r>
              <a:rPr lang="en-US"/>
              <a:t>He learned obedience by the things which He suffered.  </a:t>
            </a:r>
            <a:r>
              <a:rPr lang="en-US" baseline="30000"/>
              <a:t>9</a:t>
            </a:r>
            <a:r>
              <a:rPr lang="en-US"/>
              <a:t> And having been perfected, He became the author of eternal salvation to all who obey Him,</a:t>
            </a:r>
          </a:p>
        </p:txBody>
      </p:sp>
    </p:spTree>
    <p:extLst>
      <p:ext uri="{BB962C8B-B14F-4D97-AF65-F5344CB8AC3E}">
        <p14:creationId xmlns:p14="http://schemas.microsoft.com/office/powerpoint/2010/main" val="23304729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Philippians 4:11 Not that I speak in regard to need, for I have learned in whatever state I am, to be content:  </a:t>
            </a:r>
            <a:r>
              <a:rPr lang="en-US" baseline="30000"/>
              <a:t>12</a:t>
            </a:r>
            <a:r>
              <a:rPr lang="en-US"/>
              <a:t> I know how to be abased, and I know how to abound. Everywhere and in all things I have learned both to be full and to be hungry, both to abound and to suffer need.  </a:t>
            </a:r>
            <a:r>
              <a:rPr lang="en-US" baseline="30000"/>
              <a:t>13</a:t>
            </a:r>
            <a:r>
              <a:rPr lang="en-US"/>
              <a:t> I can do all things through Christ</a:t>
            </a:r>
            <a:r>
              <a:rPr lang="en-US" baseline="30000"/>
              <a:t>1 </a:t>
            </a:r>
            <a:r>
              <a:rPr lang="en-US"/>
              <a:t>who strengthens me.</a:t>
            </a:r>
          </a:p>
          <a:p>
            <a:r>
              <a:rPr lang="en-US"/>
              <a:t> </a:t>
            </a:r>
          </a:p>
        </p:txBody>
      </p:sp>
    </p:spTree>
    <p:extLst>
      <p:ext uri="{BB962C8B-B14F-4D97-AF65-F5344CB8AC3E}">
        <p14:creationId xmlns:p14="http://schemas.microsoft.com/office/powerpoint/2010/main" val="10955560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14:37 Then He came and found them sleeping, and said to Peter, "Simon, are you sleeping? Could you not watch one hour?  </a:t>
            </a:r>
            <a:r>
              <a:rPr lang="en-US" baseline="30000"/>
              <a:t>38</a:t>
            </a:r>
            <a:r>
              <a:rPr lang="en-US"/>
              <a:t> "Watch and pray, lest you enter into temptation. The spirit indeed </a:t>
            </a:r>
            <a:r>
              <a:rPr lang="en-US" i="1"/>
              <a:t>is </a:t>
            </a:r>
            <a:r>
              <a:rPr lang="en-US"/>
              <a:t>willing, but the flesh </a:t>
            </a:r>
            <a:r>
              <a:rPr lang="en-US" i="1"/>
              <a:t>is </a:t>
            </a:r>
            <a:r>
              <a:rPr lang="en-US"/>
              <a:t>weak."  </a:t>
            </a:r>
            <a:r>
              <a:rPr lang="en-US" baseline="30000"/>
              <a:t>39</a:t>
            </a:r>
            <a:r>
              <a:rPr lang="en-US"/>
              <a:t> Again He went away and prayed, and spoke the same words.  </a:t>
            </a:r>
            <a:r>
              <a:rPr lang="en-US" baseline="30000"/>
              <a:t>40</a:t>
            </a:r>
            <a:r>
              <a:rPr lang="en-US"/>
              <a:t> And when He returned, He found them asleep again, for their eyes were heavy; and they did not know what to answer Him.  </a:t>
            </a:r>
            <a:r>
              <a:rPr lang="en-US" baseline="30000"/>
              <a:t>41</a:t>
            </a:r>
            <a:r>
              <a:rPr lang="en-US"/>
              <a:t> Then He came the third time and said to them, "Are you still sleeping and resting? It is enough! The hour has come; behold, the Son of Man is being betrayed into the hands of sinners.  </a:t>
            </a:r>
            <a:r>
              <a:rPr lang="en-US" baseline="30000"/>
              <a:t>42</a:t>
            </a:r>
            <a:r>
              <a:rPr lang="en-US"/>
              <a:t> "Rise, let us be going. See, My betrayer is at hand."</a:t>
            </a:r>
          </a:p>
        </p:txBody>
      </p:sp>
    </p:spTree>
    <p:extLst>
      <p:ext uri="{BB962C8B-B14F-4D97-AF65-F5344CB8AC3E}">
        <p14:creationId xmlns:p14="http://schemas.microsoft.com/office/powerpoint/2010/main" val="16844530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22:43 Then an angel appeared to Him from heaven, strengthening Him.  </a:t>
            </a:r>
            <a:r>
              <a:rPr lang="en-US" baseline="30000"/>
              <a:t>44</a:t>
            </a:r>
            <a:r>
              <a:rPr lang="en-US"/>
              <a:t> And being in agony, He prayed more earnestly. Then His sweat became like great drops of blood falling down to the ground.  </a:t>
            </a:r>
            <a:r>
              <a:rPr lang="en-US" baseline="30000"/>
              <a:t>45</a:t>
            </a:r>
            <a:r>
              <a:rPr lang="en-US"/>
              <a:t> When He rose up from prayer, and had come to His disciples, He found them sleeping from sorrow.	</a:t>
            </a:r>
          </a:p>
          <a:p>
            <a:r>
              <a:rPr lang="en-US"/>
              <a:t> </a:t>
            </a:r>
          </a:p>
        </p:txBody>
      </p:sp>
    </p:spTree>
    <p:extLst>
      <p:ext uri="{BB962C8B-B14F-4D97-AF65-F5344CB8AC3E}">
        <p14:creationId xmlns:p14="http://schemas.microsoft.com/office/powerpoint/2010/main" val="11531251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2050" name="Picture 2" descr="Image result for jesus prays 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6" y="-1772"/>
            <a:ext cx="9144000" cy="706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354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has added that he found “them sleeping” for sorrow – that is, “on account” of their sorrow; or their grief was so great that they naturally fell asleep. Multitudes of facts might be brought to show that this is in accordance with the regular effects of grief. Dr. Rush says: “There is another symptom of grief, which is not often noticed, and that is “profound sleep.” I have often witnessed in mothers, immediately after the death of a child. Criminals, we are told my Mr. Akerman, the keeper of Newgate, in London, often sleep soundly the night before their execution. The son of General Custine slept 9 hours the night before he was led to the guillotine in Paris.” Diseases of the Mind, p. 319.  </a:t>
            </a:r>
          </a:p>
        </p:txBody>
      </p:sp>
    </p:spTree>
    <p:extLst>
      <p:ext uri="{BB962C8B-B14F-4D97-AF65-F5344CB8AC3E}">
        <p14:creationId xmlns:p14="http://schemas.microsoft.com/office/powerpoint/2010/main" val="490267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41</a:t>
            </a:r>
            <a:r>
              <a:rPr lang="en-US"/>
              <a:t> Then He came the third time and said to them, "Are you still sleeping and resting? It is enough! The hour has come; behold, the Son of Man is being betrayed into the hands of sinners.  </a:t>
            </a:r>
            <a:r>
              <a:rPr lang="en-US" baseline="30000"/>
              <a:t>42</a:t>
            </a:r>
            <a:r>
              <a:rPr lang="en-US"/>
              <a:t> "Rise, let us be going. See, My betrayer is at hand."</a:t>
            </a:r>
          </a:p>
        </p:txBody>
      </p:sp>
    </p:spTree>
    <p:extLst>
      <p:ext uri="{BB962C8B-B14F-4D97-AF65-F5344CB8AC3E}">
        <p14:creationId xmlns:p14="http://schemas.microsoft.com/office/powerpoint/2010/main" val="14495381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18:2 And Judas, who betrayed Him, also knew the place; for Jesus often met there with His disciples.  </a:t>
            </a:r>
            <a:r>
              <a:rPr lang="en-US" baseline="30000"/>
              <a:t>3</a:t>
            </a:r>
            <a:r>
              <a:rPr lang="en-US"/>
              <a:t> Then Judas, having received a detachment </a:t>
            </a:r>
            <a:r>
              <a:rPr lang="en-US" i="1"/>
              <a:t>of troops</a:t>
            </a:r>
            <a:r>
              <a:rPr lang="en-US"/>
              <a:t>, and officers from the chief priests and Pharisees, came there with lanterns, torches, and weapons.</a:t>
            </a:r>
          </a:p>
        </p:txBody>
      </p:sp>
    </p:spTree>
    <p:extLst>
      <p:ext uri="{BB962C8B-B14F-4D97-AF65-F5344CB8AC3E}">
        <p14:creationId xmlns:p14="http://schemas.microsoft.com/office/powerpoint/2010/main" val="35272640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4253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14:43 And immediately, while He was still speaking, Judas, one of the twelve, with a great multitude with swords and clubs, came from the chief priests and the scribes and the elders.  </a:t>
            </a:r>
            <a:r>
              <a:rPr lang="en-US" baseline="30000"/>
              <a:t>44</a:t>
            </a:r>
            <a:r>
              <a:rPr lang="en-US"/>
              <a:t> Now His betrayer had given them a signal, saying, "Whomever I kiss, He is the One; seize Him and lead </a:t>
            </a:r>
            <a:r>
              <a:rPr lang="en-US" i="1"/>
              <a:t>Him </a:t>
            </a:r>
            <a:r>
              <a:rPr lang="en-US"/>
              <a:t>away safely."  </a:t>
            </a:r>
            <a:r>
              <a:rPr lang="en-US" baseline="30000"/>
              <a:t>45</a:t>
            </a:r>
            <a:r>
              <a:rPr lang="en-US"/>
              <a:t> As soon as He had come, immediately he went up to Him and said to Him, "Rabbi, Rabbi!" and kissed Him.</a:t>
            </a:r>
          </a:p>
        </p:txBody>
      </p:sp>
    </p:spTree>
    <p:extLst>
      <p:ext uri="{BB962C8B-B14F-4D97-AF65-F5344CB8AC3E}">
        <p14:creationId xmlns:p14="http://schemas.microsoft.com/office/powerpoint/2010/main" val="15588786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22:48 But Jesus said to him, "Judas, are you betraying the Son of Man with a kiss?"</a:t>
            </a:r>
          </a:p>
        </p:txBody>
      </p:sp>
    </p:spTree>
    <p:extLst>
      <p:ext uri="{BB962C8B-B14F-4D97-AF65-F5344CB8AC3E}">
        <p14:creationId xmlns:p14="http://schemas.microsoft.com/office/powerpoint/2010/main" val="30554811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18:1 When Jesus had spoken these words, He went out with His disciples over the Brook </a:t>
            </a:r>
            <a:r>
              <a:rPr lang="en-US" dirty="0" err="1"/>
              <a:t>Kidron</a:t>
            </a:r>
            <a:r>
              <a:rPr lang="en-US" dirty="0"/>
              <a:t>, where there was a garden, which He and His disciples entered.</a:t>
            </a:r>
          </a:p>
          <a:p>
            <a:endParaRPr lang="en-US" dirty="0"/>
          </a:p>
          <a:p>
            <a:r>
              <a:rPr lang="en-US" dirty="0"/>
              <a:t>The Brook of </a:t>
            </a:r>
            <a:r>
              <a:rPr lang="en-US" dirty="0" err="1"/>
              <a:t>Kidron</a:t>
            </a:r>
            <a:r>
              <a:rPr lang="en-US" dirty="0"/>
              <a:t> is the name of a seasonal mountain stream and the valley through which it flows, between Jerusalem and the Mount of Olives on the east (</a:t>
            </a:r>
            <a:r>
              <a:rPr lang="en-US" dirty="0" err="1"/>
              <a:t>Friberg</a:t>
            </a:r>
            <a:r>
              <a:rPr lang="en-US" dirty="0"/>
              <a:t>). </a:t>
            </a:r>
          </a:p>
        </p:txBody>
      </p:sp>
    </p:spTree>
    <p:extLst>
      <p:ext uri="{BB962C8B-B14F-4D97-AF65-F5344CB8AC3E}">
        <p14:creationId xmlns:p14="http://schemas.microsoft.com/office/powerpoint/2010/main" val="7872244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18:4 Jesus therefore, knowing all things that would come upon Him, went forward and said to them, "Whom are you seeking?"  </a:t>
            </a:r>
            <a:r>
              <a:rPr lang="en-US" baseline="30000"/>
              <a:t>5</a:t>
            </a:r>
            <a:r>
              <a:rPr lang="en-US"/>
              <a:t> They answered Him, "Jesus of Nazareth." Jesus said to them, "I am </a:t>
            </a:r>
            <a:r>
              <a:rPr lang="en-US" i="1"/>
              <a:t>He</a:t>
            </a:r>
            <a:r>
              <a:rPr lang="en-US"/>
              <a:t>." And Judas, who betrayed Him, also stood with them.  </a:t>
            </a:r>
            <a:r>
              <a:rPr lang="en-US" baseline="30000"/>
              <a:t>6</a:t>
            </a:r>
            <a:r>
              <a:rPr lang="en-US"/>
              <a:t> Now when He said to them, "I am </a:t>
            </a:r>
            <a:r>
              <a:rPr lang="en-US" i="1"/>
              <a:t>He</a:t>
            </a:r>
            <a:r>
              <a:rPr lang="en-US"/>
              <a:t>," they drew back and fell to the ground.  </a:t>
            </a:r>
            <a:r>
              <a:rPr lang="en-US" baseline="30000"/>
              <a:t>7</a:t>
            </a:r>
            <a:r>
              <a:rPr lang="en-US"/>
              <a:t> Then He asked them again, "Whom are you seeking?" And they said, "Jesus of Nazareth."  </a:t>
            </a:r>
            <a:r>
              <a:rPr lang="en-US" baseline="30000"/>
              <a:t>8</a:t>
            </a:r>
            <a:r>
              <a:rPr lang="en-US"/>
              <a:t> Jesus answered, "I have told you that I am </a:t>
            </a:r>
            <a:r>
              <a:rPr lang="en-US" i="1"/>
              <a:t>He</a:t>
            </a:r>
            <a:r>
              <a:rPr lang="en-US"/>
              <a:t>. Therefore, if you seek Me, let these go their way,"  </a:t>
            </a:r>
            <a:r>
              <a:rPr lang="en-US" baseline="30000"/>
              <a:t>9</a:t>
            </a:r>
            <a:r>
              <a:rPr lang="en-US"/>
              <a:t> that the saying might be fulfilled which He spoke, "Of those whom You gave Me I have lost none."</a:t>
            </a:r>
          </a:p>
        </p:txBody>
      </p:sp>
    </p:spTree>
    <p:extLst>
      <p:ext uri="{BB962C8B-B14F-4D97-AF65-F5344CB8AC3E}">
        <p14:creationId xmlns:p14="http://schemas.microsoft.com/office/powerpoint/2010/main" val="19490923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3074" name="Picture 2" descr="Image result for judas kiss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21771"/>
            <a:ext cx="8961120" cy="665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4739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26:50 But Jesus said to him, "Friend, why have you come?" Then they came and laid hands on Jesus and took Him.</a:t>
            </a:r>
            <a:endParaRPr lang="en-US" dirty="0"/>
          </a:p>
        </p:txBody>
      </p:sp>
    </p:spTree>
    <p:extLst>
      <p:ext uri="{BB962C8B-B14F-4D97-AF65-F5344CB8AC3E}">
        <p14:creationId xmlns:p14="http://schemas.microsoft.com/office/powerpoint/2010/main" val="18636765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22:49 When those around Him saw what was going to happen, they said to Him, "Lord, shall we strike with the sword?"  </a:t>
            </a:r>
            <a:r>
              <a:rPr lang="en-US" baseline="30000"/>
              <a:t>50</a:t>
            </a:r>
            <a:r>
              <a:rPr lang="en-US"/>
              <a:t> And one of them struck the servant of the high priest and cut off his right ear.  </a:t>
            </a:r>
            <a:r>
              <a:rPr lang="en-US" baseline="30000"/>
              <a:t>51</a:t>
            </a:r>
            <a:r>
              <a:rPr lang="en-US"/>
              <a:t> But Jesus answered and said, "Permit even this." And He touched his ear and healed him.</a:t>
            </a:r>
          </a:p>
        </p:txBody>
      </p:sp>
    </p:spTree>
    <p:extLst>
      <p:ext uri="{BB962C8B-B14F-4D97-AF65-F5344CB8AC3E}">
        <p14:creationId xmlns:p14="http://schemas.microsoft.com/office/powerpoint/2010/main" val="30051062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359349"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18:10 Then Simon Peter, having a sword, drew it and struck the high priest's servant, and cut off his right ear. The servant's name was </a:t>
            </a:r>
            <a:r>
              <a:rPr lang="en-US" dirty="0" err="1"/>
              <a:t>Malchus</a:t>
            </a:r>
            <a:r>
              <a:rPr lang="en-US" dirty="0"/>
              <a:t>.  </a:t>
            </a:r>
            <a:r>
              <a:rPr lang="en-US" baseline="30000" dirty="0"/>
              <a:t>11</a:t>
            </a:r>
            <a:r>
              <a:rPr lang="en-US" dirty="0"/>
              <a:t> So Jesus said to Peter, "Put your sword into the sheath. Shall I not drink the cup which My Father has given Me?"</a:t>
            </a:r>
          </a:p>
        </p:txBody>
      </p:sp>
      <p:pic>
        <p:nvPicPr>
          <p:cNvPr id="4098" name="Picture 2" descr="Image result for judas heals 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349" y="12404"/>
            <a:ext cx="4784651" cy="349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425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“Get behind Me, Satan! You are an offense to Me, for you are not mindful of the things of God, but the things of men” (</a:t>
            </a:r>
            <a:r>
              <a:rPr lang="en-US" u="sng"/>
              <a:t>Mt. 16:23</a:t>
            </a:r>
            <a:r>
              <a:rPr lang="en-US"/>
              <a:t>).</a:t>
            </a:r>
          </a:p>
        </p:txBody>
      </p:sp>
    </p:spTree>
    <p:extLst>
      <p:ext uri="{BB962C8B-B14F-4D97-AF65-F5344CB8AC3E}">
        <p14:creationId xmlns:p14="http://schemas.microsoft.com/office/powerpoint/2010/main" val="23858055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“For the kingdom of God is not eating and drinking, but righteousness and peace and joy in the Holy Spirit” (Rom. 14:17). </a:t>
            </a:r>
            <a:endParaRPr lang="en-US" dirty="0"/>
          </a:p>
        </p:txBody>
      </p:sp>
    </p:spTree>
    <p:extLst>
      <p:ext uri="{BB962C8B-B14F-4D97-AF65-F5344CB8AC3E}">
        <p14:creationId xmlns:p14="http://schemas.microsoft.com/office/powerpoint/2010/main" val="17339418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26:52  But Jesus said to him, "Put your sword in its place, for all who take the sword will perish</a:t>
            </a:r>
            <a:r>
              <a:rPr lang="en-US" baseline="30000"/>
              <a:t> </a:t>
            </a:r>
            <a:r>
              <a:rPr lang="en-US"/>
              <a:t>by the sword.  </a:t>
            </a:r>
            <a:r>
              <a:rPr lang="en-US" baseline="30000"/>
              <a:t>53</a:t>
            </a:r>
            <a:r>
              <a:rPr lang="en-US"/>
              <a:t> "Or do you think that I cannot now pray to My Father, and He will provide Me with more than twelve legions of angels?  </a:t>
            </a:r>
            <a:r>
              <a:rPr lang="en-US" baseline="30000"/>
              <a:t>54</a:t>
            </a:r>
            <a:r>
              <a:rPr lang="en-US"/>
              <a:t> "How then could the Scriptures be fulfilled, that it must happen thus?"  </a:t>
            </a:r>
            <a:r>
              <a:rPr lang="en-US" baseline="30000"/>
              <a:t>55</a:t>
            </a:r>
            <a:r>
              <a:rPr lang="en-US"/>
              <a:t> In that hour Jesus said to the multitudes, "Have you come out, as against a robber, with swords and clubs to take Me? I sat daily with you, teaching in the temple, and you did not seize Me.  </a:t>
            </a:r>
            <a:r>
              <a:rPr lang="en-US" baseline="30000"/>
              <a:t>56</a:t>
            </a:r>
            <a:r>
              <a:rPr lang="en-US"/>
              <a:t> "But all this was done that the Scriptures of the prophets might be fulfilled." Then all the disciples forsook Him and fled. </a:t>
            </a:r>
          </a:p>
        </p:txBody>
      </p:sp>
    </p:spTree>
    <p:extLst>
      <p:ext uri="{BB962C8B-B14F-4D97-AF65-F5344CB8AC3E}">
        <p14:creationId xmlns:p14="http://schemas.microsoft.com/office/powerpoint/2010/main" val="19612876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22:53  "When I was with you daily in the temple, you did not try to seize Me. But this is your hour, and the power of darkness." </a:t>
            </a:r>
          </a:p>
        </p:txBody>
      </p:sp>
    </p:spTree>
    <p:extLst>
      <p:ext uri="{BB962C8B-B14F-4D97-AF65-F5344CB8AC3E}">
        <p14:creationId xmlns:p14="http://schemas.microsoft.com/office/powerpoint/2010/main" val="23764711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14:51 Now a certain young man followed Him, having a linen cloth thrown around </a:t>
            </a:r>
            <a:r>
              <a:rPr lang="en-US" i="1"/>
              <a:t>his </a:t>
            </a:r>
            <a:r>
              <a:rPr lang="en-US"/>
              <a:t>naked </a:t>
            </a:r>
            <a:r>
              <a:rPr lang="en-US" i="1"/>
              <a:t>body</a:t>
            </a:r>
            <a:r>
              <a:rPr lang="en-US"/>
              <a:t>. And the young men laid hold of him,  </a:t>
            </a:r>
            <a:r>
              <a:rPr lang="en-US" baseline="30000"/>
              <a:t>52</a:t>
            </a:r>
            <a:r>
              <a:rPr lang="en-US"/>
              <a:t> and he left the linen cloth and fled from them naked.   </a:t>
            </a:r>
          </a:p>
        </p:txBody>
      </p:sp>
    </p:spTree>
    <p:extLst>
      <p:ext uri="{BB962C8B-B14F-4D97-AF65-F5344CB8AC3E}">
        <p14:creationId xmlns:p14="http://schemas.microsoft.com/office/powerpoint/2010/main" val="38202948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22:39  Coming out, He went to the Mount of Olives, as He was accustomed, and His disciples also followed Him.</a:t>
            </a:r>
          </a:p>
        </p:txBody>
      </p:sp>
    </p:spTree>
    <p:extLst>
      <p:ext uri="{BB962C8B-B14F-4D97-AF65-F5344CB8AC3E}">
        <p14:creationId xmlns:p14="http://schemas.microsoft.com/office/powerpoint/2010/main" val="11390702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Jn. 18:12 Then the detachment </a:t>
            </a:r>
            <a:r>
              <a:rPr lang="en-US" i="1"/>
              <a:t>of troops </a:t>
            </a:r>
            <a:r>
              <a:rPr lang="en-US"/>
              <a:t>and the captain and the officers of the Jews arrested Jesus and bound Him.  </a:t>
            </a:r>
            <a:r>
              <a:rPr lang="en-US" baseline="30000"/>
              <a:t>13</a:t>
            </a:r>
            <a:r>
              <a:rPr lang="en-US"/>
              <a:t> And they led Him away to Annas first, for he was the father-in-law of Caiaphas who was high priest that year.  </a:t>
            </a:r>
            <a:r>
              <a:rPr lang="en-US" baseline="30000"/>
              <a:t>14</a:t>
            </a:r>
            <a:r>
              <a:rPr lang="en-US"/>
              <a:t> Now it was Caiaphas who advised the Jews that it was expedient that one man should die for the people.</a:t>
            </a:r>
          </a:p>
        </p:txBody>
      </p:sp>
    </p:spTree>
    <p:extLst>
      <p:ext uri="{BB962C8B-B14F-4D97-AF65-F5344CB8AC3E}">
        <p14:creationId xmlns:p14="http://schemas.microsoft.com/office/powerpoint/2010/main" val="35691605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According to the Mosaic law, the High Priest was the most important member of the believing community because he was the only one authorized by God to offer sacrifices for the sins of the community on the Day of Atonement (</a:t>
            </a:r>
            <a:r>
              <a:rPr lang="en-US" u="sng" dirty="0"/>
              <a:t>Exo. 30:10</a:t>
            </a:r>
            <a:r>
              <a:rPr lang="en-US" dirty="0"/>
              <a:t>; Lev 16).  This office was held by a descendant of Aaron and was passed on from father to son (cf.  </a:t>
            </a:r>
            <a:r>
              <a:rPr lang="en-US" u="sng" dirty="0"/>
              <a:t>Exo. 28:1</a:t>
            </a:r>
            <a:r>
              <a:rPr lang="en-US" dirty="0"/>
              <a:t>; </a:t>
            </a:r>
            <a:r>
              <a:rPr lang="en-US" u="sng" dirty="0"/>
              <a:t>Num. 18:1</a:t>
            </a:r>
            <a:r>
              <a:rPr lang="en-US" dirty="0"/>
              <a:t>; </a:t>
            </a:r>
            <a:r>
              <a:rPr lang="en-US" u="sng" dirty="0"/>
              <a:t>20:25-28</a:t>
            </a:r>
            <a:r>
              <a:rPr lang="en-US" dirty="0"/>
              <a:t>).  During King Herod's rule, however, the traditional pattern was often ignored as Herod arbitrarily dismissed and replaced the High Priest (Josephus Antiquities 15.51).  </a:t>
            </a:r>
          </a:p>
        </p:txBody>
      </p:sp>
    </p:spTree>
    <p:extLst>
      <p:ext uri="{BB962C8B-B14F-4D97-AF65-F5344CB8AC3E}">
        <p14:creationId xmlns:p14="http://schemas.microsoft.com/office/powerpoint/2010/main" val="25440204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From then on, and continuing during Roman rule, the office ceased to be lifelong and hereditary.  The office of High Priest became wholly dependent on political authority.  But because the office of High Priest was lifelong, the High Priest retained a good measure of power and prestige among the Jewish population even after removal from office.  This provides some background for the situation reflected in </a:t>
            </a:r>
            <a:r>
              <a:rPr lang="en-US" u="sng" dirty="0"/>
              <a:t>John 18:13</a:t>
            </a:r>
            <a:r>
              <a:rPr lang="en-US" dirty="0"/>
              <a:t> where two men are regarded as having the authority of the High Priest.  </a:t>
            </a:r>
            <a:r>
              <a:rPr lang="en-US" dirty="0" err="1"/>
              <a:t>Annas</a:t>
            </a:r>
            <a:r>
              <a:rPr lang="en-US" dirty="0"/>
              <a:t> was appointed as High Priest in A.D. 6 by </a:t>
            </a:r>
            <a:r>
              <a:rPr lang="en-US" dirty="0" err="1"/>
              <a:t>Quirinius</a:t>
            </a:r>
            <a:r>
              <a:rPr lang="en-US" dirty="0"/>
              <a:t>, </a:t>
            </a:r>
          </a:p>
        </p:txBody>
      </p:sp>
    </p:spTree>
    <p:extLst>
      <p:ext uri="{BB962C8B-B14F-4D97-AF65-F5344CB8AC3E}">
        <p14:creationId xmlns:p14="http://schemas.microsoft.com/office/powerpoint/2010/main" val="28315792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9865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governor of Syria, and was deposed nine years later by Valerius Gratus, prefect of Judea (Josephus Antiquities 18.26, 34, 95).  Annas was succeeded by Ishmael ben Phiabia I (about A.D. 15-16) and then by Annas' son Eleazar (about A.D. 16-17).  Following the term of Simon, son of Kamithos (A.D. 17-18), Joseph Caiaphas, who had married the daughter of Annas, was appointed to the office in A.D. 18 by Valerius Gratus.  Caiaphas held the office until A.D. 36, when both Pilate and Caiaphas were removed from their respective offices by Lucius Vitellius, governor of Syria (Josephus Antiquities 18.89, 95) (J. Carl Laney, Moody Gospel of John Commentary (Chicago: Moody Press, 1992), p. 318).</a:t>
            </a:r>
            <a:endParaRPr lang="en-US" dirty="0"/>
          </a:p>
        </p:txBody>
      </p:sp>
    </p:spTree>
    <p:extLst>
      <p:ext uri="{BB962C8B-B14F-4D97-AF65-F5344CB8AC3E}">
        <p14:creationId xmlns:p14="http://schemas.microsoft.com/office/powerpoint/2010/main" val="11790547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6334544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Friberg says the following about the garden: Gethsemane; strictly oil press; name of an olive orchard on the Mount of Olives overlooking Jerusalem from the east </a:t>
            </a:r>
          </a:p>
        </p:txBody>
      </p:sp>
    </p:spTree>
    <p:extLst>
      <p:ext uri="{BB962C8B-B14F-4D97-AF65-F5344CB8AC3E}">
        <p14:creationId xmlns:p14="http://schemas.microsoft.com/office/powerpoint/2010/main" val="27362776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The traditional spot of Gethsemane is less than a half mile directly east of the Golden Gate – a walled garden, seventy yards square, which contains seventy-five or so gnarled olive trees. Present-day guides claim that the olive trees are those under which Jesus prayed, but, according to ancient historians, all the trees were destroyed when Rome besieged and then destroyed Jerusalem. It is true, however, that the present trees are very, very old (p. 443 The Life of Christ). </a:t>
            </a:r>
          </a:p>
        </p:txBody>
      </p:sp>
    </p:spTree>
    <p:extLst>
      <p:ext uri="{BB962C8B-B14F-4D97-AF65-F5344CB8AC3E}">
        <p14:creationId xmlns:p14="http://schemas.microsoft.com/office/powerpoint/2010/main" val="35527891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14:32 Then they came to a place which was named Gethsemane; and He said to His disciples, "Sit here while I pray."  </a:t>
            </a:r>
            <a:r>
              <a:rPr lang="en-US" baseline="30000"/>
              <a:t>33</a:t>
            </a:r>
            <a:r>
              <a:rPr lang="en-US"/>
              <a:t> And He took Peter, James, and John with Him, and He began to be troubled and deeply distressed.  </a:t>
            </a:r>
            <a:r>
              <a:rPr lang="en-US" baseline="30000"/>
              <a:t>34</a:t>
            </a:r>
            <a:r>
              <a:rPr lang="en-US"/>
              <a:t> Then He said to them, "My soul is exceedingly sorrowful, </a:t>
            </a:r>
            <a:r>
              <a:rPr lang="en-US" i="1"/>
              <a:t>even </a:t>
            </a:r>
            <a:r>
              <a:rPr lang="en-US"/>
              <a:t>to death. Stay here and watch."</a:t>
            </a:r>
          </a:p>
          <a:p>
            <a:r>
              <a:rPr lang="en-US"/>
              <a:t> </a:t>
            </a:r>
          </a:p>
        </p:txBody>
      </p:sp>
    </p:spTree>
    <p:extLst>
      <p:ext uri="{BB962C8B-B14F-4D97-AF65-F5344CB8AC3E}">
        <p14:creationId xmlns:p14="http://schemas.microsoft.com/office/powerpoint/2010/main" val="35427487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14:35 He went a little farther, and fell on the ground, and prayed that if it were possible, the hour might pass from Him.  </a:t>
            </a:r>
            <a:r>
              <a:rPr lang="en-US" baseline="30000"/>
              <a:t>36</a:t>
            </a:r>
            <a:r>
              <a:rPr lang="en-US"/>
              <a:t> And He said, "Abba, Father, all things </a:t>
            </a:r>
            <a:r>
              <a:rPr lang="en-US" i="1"/>
              <a:t>are </a:t>
            </a:r>
            <a:r>
              <a:rPr lang="en-US"/>
              <a:t>possible for You. Take this cup away from Me; nevertheless, not what I will, but what You </a:t>
            </a:r>
            <a:r>
              <a:rPr lang="en-US" i="1"/>
              <a:t>will</a:t>
            </a:r>
            <a:r>
              <a:rPr lang="en-US"/>
              <a:t>."</a:t>
            </a:r>
          </a:p>
        </p:txBody>
      </p:sp>
    </p:spTree>
    <p:extLst>
      <p:ext uri="{BB962C8B-B14F-4D97-AF65-F5344CB8AC3E}">
        <p14:creationId xmlns:p14="http://schemas.microsoft.com/office/powerpoint/2010/main" val="38121189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1026" name="Picture 2" descr="Image result for jesus prays 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245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Isaiah 53:3 He is despised and rejected by men, A Man of sorrows and acquainted with grief. And we hid, as it were, </a:t>
            </a:r>
            <a:r>
              <a:rPr lang="en-US" i="1"/>
              <a:t>our </a:t>
            </a:r>
            <a:r>
              <a:rPr lang="en-US"/>
              <a:t>faces from Him; He was despised, and we did not esteem Him.  </a:t>
            </a:r>
            <a:r>
              <a:rPr lang="en-US" baseline="30000"/>
              <a:t>4</a:t>
            </a:r>
            <a:r>
              <a:rPr lang="en-US"/>
              <a:t> Surely He has borne our griefs And carried our sorrows; Yet we esteemed Him stricken, Smitten by God, and afflicted.  </a:t>
            </a:r>
            <a:r>
              <a:rPr lang="en-US" baseline="30000"/>
              <a:t>5</a:t>
            </a:r>
            <a:r>
              <a:rPr lang="en-US"/>
              <a:t> But He </a:t>
            </a:r>
            <a:r>
              <a:rPr lang="en-US" i="1"/>
              <a:t>was </a:t>
            </a:r>
            <a:r>
              <a:rPr lang="en-US"/>
              <a:t>wounded for our transgressions, </a:t>
            </a:r>
            <a:r>
              <a:rPr lang="en-US" i="1"/>
              <a:t>He was </a:t>
            </a:r>
            <a:r>
              <a:rPr lang="en-US"/>
              <a:t>bruised for our iniquities; The chastisement for our peace </a:t>
            </a:r>
            <a:r>
              <a:rPr lang="en-US" i="1"/>
              <a:t>was </a:t>
            </a:r>
            <a:r>
              <a:rPr lang="en-US"/>
              <a:t>upon Him, And by His stripes we are healed.  </a:t>
            </a:r>
          </a:p>
        </p:txBody>
      </p:sp>
    </p:spTree>
    <p:extLst>
      <p:ext uri="{BB962C8B-B14F-4D97-AF65-F5344CB8AC3E}">
        <p14:creationId xmlns:p14="http://schemas.microsoft.com/office/powerpoint/2010/main" val="15344713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2405</TotalTime>
  <Words>1960</Words>
  <Application>Microsoft Office PowerPoint</Application>
  <PresentationFormat>On-screen Show (4:3)</PresentationFormat>
  <Paragraphs>69</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72</cp:revision>
  <dcterms:created xsi:type="dcterms:W3CDTF">2006-12-19T00:50:39Z</dcterms:created>
  <dcterms:modified xsi:type="dcterms:W3CDTF">2016-10-30T02:41:37Z</dcterms:modified>
</cp:coreProperties>
</file>